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Roboto Medium"/>
      <p:regular r:id="rId20"/>
      <p:bold r:id="rId21"/>
      <p:italic r:id="rId22"/>
      <p:boldItalic r:id="rId23"/>
    </p:embeddedFont>
    <p:embeddedFont>
      <p:font typeface="Roboto Light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4D45DC9-1B3A-4CAC-832B-D4B88DC75193}">
  <a:tblStyle styleId="{44D45DC9-1B3A-4CAC-832B-D4B88DC751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regular.fntdata"/><Relationship Id="rId22" Type="http://schemas.openxmlformats.org/officeDocument/2006/relationships/font" Target="fonts/RobotoMedium-italic.fntdata"/><Relationship Id="rId21" Type="http://schemas.openxmlformats.org/officeDocument/2006/relationships/font" Target="fonts/RobotoMedium-bold.fntdata"/><Relationship Id="rId24" Type="http://schemas.openxmlformats.org/officeDocument/2006/relationships/font" Target="fonts/RobotoLight-regular.fntdata"/><Relationship Id="rId23" Type="http://schemas.openxmlformats.org/officeDocument/2006/relationships/font" Target="fonts/Roboto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Light-italic.fntdata"/><Relationship Id="rId25" Type="http://schemas.openxmlformats.org/officeDocument/2006/relationships/font" Target="fonts/RobotoLight-bold.fntdata"/><Relationship Id="rId27" Type="http://schemas.openxmlformats.org/officeDocument/2006/relationships/font" Target="fonts/RobotoLight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1ea87185a8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1ea87185a8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9a0ef6cd6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9a0ef6cd6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9a0ef6cd6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9a0ef6cd6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9a0ef6cd6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9a0ef6cd6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9a0ef6cd6a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9a0ef6cd6a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eb4d14441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eb4d1444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eb4d14441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eb4d14441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à Internet das Coisas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Andouglas G Silva Júnior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Manoel do Bonfim Lins de Aquino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Apresentação do Curso</a:t>
            </a:r>
            <a:endParaRPr b="1"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Apresentação</a:t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822175" y="1152475"/>
            <a:ext cx="751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Nome do Curso</a:t>
            </a:r>
            <a:r>
              <a:rPr lang="pt-BR"/>
              <a:t>:</a:t>
            </a:r>
            <a:r>
              <a:rPr lang="pt-BR"/>
              <a:t> Introdução à Internet das Coisas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Carga Horária: </a:t>
            </a:r>
            <a:r>
              <a:rPr lang="pt-BR"/>
              <a:t>240h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Objetivo Geral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 objetivo deste curso é proporcionar aos participantes uma compreensão abrangente dos conceitos, tecnologias e aplicações da Internet das Coisas (IoT) e prepará-los para projetar, desenvolver e implementar soluções IoT.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Objetivos Específicos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Introduzir conceitos usados no desenvolvimento de projetos IoT;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Apresentar os diferentes protocolos de comunicação de dados, de rede e sem fio;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Apresentar as tecnologias, dispositivos e sistemas usados em soluções de IoT;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Abordar princípios de segurança e privacidade em IoT;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Desenvolver projetos de IoT.</a:t>
            </a:r>
            <a:endParaRPr/>
          </a:p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1" name="Google Shape;51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Apresentação do Curso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Apresentação</a:t>
            </a:r>
            <a:endParaRPr/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Instrutores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9" name="Google Shape;59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pt-BR"/>
              <a:t>Apresentação do Curso</a:t>
            </a:r>
            <a:endParaRPr/>
          </a:p>
        </p:txBody>
      </p:sp>
      <p:pic>
        <p:nvPicPr>
          <p:cNvPr id="60" name="Google Shape;60;p11"/>
          <p:cNvPicPr preferRelativeResize="0"/>
          <p:nvPr/>
        </p:nvPicPr>
        <p:blipFill rotWithShape="1">
          <a:blip r:embed="rId3">
            <a:alphaModFix/>
          </a:blip>
          <a:srcRect b="21765" l="10407" r="8659" t="8043"/>
          <a:stretch/>
        </p:blipFill>
        <p:spPr>
          <a:xfrm>
            <a:off x="2187650" y="1673775"/>
            <a:ext cx="1510850" cy="2143125"/>
          </a:xfrm>
          <a:prstGeom prst="rect">
            <a:avLst/>
          </a:prstGeom>
          <a:noFill/>
          <a:ln cap="flat" cmpd="sng" w="28575">
            <a:solidFill>
              <a:srgbClr val="233F6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1" name="Google Shape;61;p11"/>
          <p:cNvSpPr txBox="1"/>
          <p:nvPr/>
        </p:nvSpPr>
        <p:spPr>
          <a:xfrm>
            <a:off x="1195200" y="3816900"/>
            <a:ext cx="33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233F63"/>
                </a:solidFill>
              </a:rPr>
              <a:t>Andouglas G. da Silva Júnior</a:t>
            </a:r>
            <a:endParaRPr b="1">
              <a:solidFill>
                <a:srgbClr val="233F63"/>
              </a:solidFill>
            </a:endParaRPr>
          </a:p>
        </p:txBody>
      </p:sp>
      <p:pic>
        <p:nvPicPr>
          <p:cNvPr id="62" name="Google Shape;6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5250" y="1673763"/>
            <a:ext cx="1510850" cy="2143125"/>
          </a:xfrm>
          <a:prstGeom prst="rect">
            <a:avLst/>
          </a:prstGeom>
          <a:noFill/>
          <a:ln cap="flat" cmpd="sng" w="28575">
            <a:solidFill>
              <a:srgbClr val="233F6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3" name="Google Shape;63;p11"/>
          <p:cNvSpPr txBox="1"/>
          <p:nvPr/>
        </p:nvSpPr>
        <p:spPr>
          <a:xfrm>
            <a:off x="4362263" y="3849913"/>
            <a:ext cx="33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233F63"/>
                </a:solidFill>
              </a:rPr>
              <a:t>Manoel do B. Lins de Aquino</a:t>
            </a:r>
            <a:endParaRPr b="1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Apresentação</a:t>
            </a:r>
            <a:endParaRPr/>
          </a:p>
        </p:txBody>
      </p:sp>
      <p:sp>
        <p:nvSpPr>
          <p:cNvPr id="69" name="Google Shape;69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Monitor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1" name="Google Shape;71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pt-BR"/>
              <a:t>Apresentação do Curso</a:t>
            </a:r>
            <a:endParaRPr/>
          </a:p>
        </p:txBody>
      </p:sp>
      <p:pic>
        <p:nvPicPr>
          <p:cNvPr id="72" name="Google Shape;7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6163" y="1741488"/>
            <a:ext cx="1609725" cy="2238375"/>
          </a:xfrm>
          <a:prstGeom prst="rect">
            <a:avLst/>
          </a:prstGeom>
          <a:noFill/>
          <a:ln cap="flat" cmpd="sng" w="28575">
            <a:solidFill>
              <a:srgbClr val="233F63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3" name="Google Shape;73;p12"/>
          <p:cNvSpPr txBox="1"/>
          <p:nvPr/>
        </p:nvSpPr>
        <p:spPr>
          <a:xfrm>
            <a:off x="2802638" y="4064575"/>
            <a:ext cx="337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rgbClr val="233F63"/>
                </a:solidFill>
              </a:rPr>
              <a:t>Marcos Fábio Carneiro e Silva</a:t>
            </a:r>
            <a:endParaRPr b="1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Metodologia</a:t>
            </a:r>
            <a:endParaRPr/>
          </a:p>
        </p:txBody>
      </p:sp>
      <p:sp>
        <p:nvSpPr>
          <p:cNvPr id="79" name="Google Shape;79;p13"/>
          <p:cNvSpPr txBox="1"/>
          <p:nvPr>
            <p:ph idx="1" type="body"/>
          </p:nvPr>
        </p:nvSpPr>
        <p:spPr>
          <a:xfrm>
            <a:off x="822175" y="1152475"/>
            <a:ext cx="751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curso funcionará de forma híbrida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Assíncrono</a:t>
            </a:r>
            <a:r>
              <a:rPr lang="pt-BR"/>
              <a:t> - Materiais de leitura, vídeos, atividades e projetos.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Síncrono</a:t>
            </a:r>
            <a:r>
              <a:rPr lang="pt-BR"/>
              <a:t> - Aulas remotas.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Ferramentas de Ensino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Moodle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Meet?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Wokwi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Bipes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Colab </a:t>
            </a:r>
            <a:endParaRPr/>
          </a:p>
        </p:txBody>
      </p:sp>
      <p:sp>
        <p:nvSpPr>
          <p:cNvPr id="80" name="Google Shape;80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1" name="Google Shape;81;p1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Apresentação do Curso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Estrutura Semanal</a:t>
            </a:r>
            <a:endParaRPr/>
          </a:p>
        </p:txBody>
      </p:sp>
      <p:sp>
        <p:nvSpPr>
          <p:cNvPr id="87" name="Google Shape;87;p1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curso será estruturado de acordo com a tabela abaixo.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Essa estrutura pode sofrer alterações, dependendo do andamento do curso.</a:t>
            </a:r>
            <a:endParaRPr/>
          </a:p>
        </p:txBody>
      </p:sp>
      <p:sp>
        <p:nvSpPr>
          <p:cNvPr id="88" name="Google Shape;88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9" name="Google Shape;89;p1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Apresentação do Curso</a:t>
            </a:r>
            <a:endParaRPr/>
          </a:p>
        </p:txBody>
      </p:sp>
      <p:graphicFrame>
        <p:nvGraphicFramePr>
          <p:cNvPr id="90" name="Google Shape;90;p14"/>
          <p:cNvGraphicFramePr/>
          <p:nvPr/>
        </p:nvGraphicFramePr>
        <p:xfrm>
          <a:off x="789150" y="22828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{44D45DC9-1B3A-4CAC-832B-D4B88DC75193}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Horário</a:t>
                      </a:r>
                      <a:endParaRPr b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segunda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pt-B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terça</a:t>
                      </a:r>
                      <a:endParaRPr b="1" i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quarta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pt-B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quinta</a:t>
                      </a:r>
                      <a:endParaRPr b="1" i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sexta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18:00 - 19:00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19:00 - 20:00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Leitura do conteúdo e resolução de atividades</a:t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Encontro Síncrono - Aula Teórica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Leitura do conteúdo e resolução de atividades</a:t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Encontro Síncrono - Aula Teórica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/>
                        <a:t>Leitura do conteúdo e resolução de atividades</a:t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pt-BR" sz="1000"/>
                        <a:t>Intervalo</a:t>
                      </a:r>
                      <a:endParaRPr i="1" sz="1000"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vMerge="1"/>
                <a:tc vMerge="1"/>
                <a:tc vMerge="1"/>
                <a:tc vMerge="1"/>
                <a:tc v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20:10 - 21:10</a:t>
                      </a:r>
                      <a:endParaRPr b="1"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 vMerge="1"/>
                <a:tc vMerge="1"/>
                <a:tc vMerge="1"/>
                <a:tc vMerge="1"/>
                <a:tc vMerge="1"/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21:10 - 22:10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3F3F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Monitoramento</a:t>
            </a:r>
            <a:endParaRPr/>
          </a:p>
        </p:txBody>
      </p:sp>
      <p:sp>
        <p:nvSpPr>
          <p:cNvPr id="96" name="Google Shape;96;p1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Espaço para conhecer o perfil dos alunos.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Perguntas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Já estudou conceitos básicos de eletrônica?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Conhece as linguagens de programação C++ e Python?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Já teve contato com programação de sistemas embarcados?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Arduino, ESP, Raspberry, sensores, atuadores, etc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Tem como ter acesso a placas físicas durante o curso?</a:t>
            </a:r>
            <a:endParaRPr/>
          </a:p>
        </p:txBody>
      </p:sp>
      <p:sp>
        <p:nvSpPr>
          <p:cNvPr id="97" name="Google Shape;97;p1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Apresentação do Curso</a:t>
            </a:r>
            <a:endParaRPr/>
          </a:p>
        </p:txBody>
      </p:sp>
      <p:sp>
        <p:nvSpPr>
          <p:cNvPr id="98" name="Google Shape;98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Desejamos um ótimo curso!</a:t>
            </a:r>
            <a:endParaRPr/>
          </a:p>
        </p:txBody>
      </p:sp>
      <p:sp>
        <p:nvSpPr>
          <p:cNvPr id="104" name="Google Shape;104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